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ormorant Garamond Bold Italics" panose="020B0604020202020204" charset="0"/>
      <p:regular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3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1.sv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11" Type="http://schemas.openxmlformats.org/officeDocument/2006/relationships/image" Target="../media/image53.svg"/><Relationship Id="rId5" Type="http://schemas.openxmlformats.org/officeDocument/2006/relationships/image" Target="../media/image47.jpeg"/><Relationship Id="rId10" Type="http://schemas.openxmlformats.org/officeDocument/2006/relationships/image" Target="../media/image52.png"/><Relationship Id="rId4" Type="http://schemas.openxmlformats.org/officeDocument/2006/relationships/image" Target="../media/image46.jpeg"/><Relationship Id="rId9" Type="http://schemas.openxmlformats.org/officeDocument/2006/relationships/image" Target="../media/image51.svg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10" Type="http://schemas.openxmlformats.org/officeDocument/2006/relationships/image" Target="../media/image17.jpeg"/><Relationship Id="rId4" Type="http://schemas.openxmlformats.org/officeDocument/2006/relationships/image" Target="../media/image1.pn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5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image" Target="../media/image15.sv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22.svg"/><Relationship Id="rId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1.sv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.svg"/><Relationship Id="rId10" Type="http://schemas.openxmlformats.org/officeDocument/2006/relationships/image" Target="../media/image2.svg"/><Relationship Id="rId4" Type="http://schemas.openxmlformats.org/officeDocument/2006/relationships/image" Target="../media/image14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24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35.svg"/><Relationship Id="rId10" Type="http://schemas.openxmlformats.org/officeDocument/2006/relationships/image" Target="../media/image5.png"/><Relationship Id="rId4" Type="http://schemas.openxmlformats.org/officeDocument/2006/relationships/image" Target="../media/image34.png"/><Relationship Id="rId9" Type="http://schemas.openxmlformats.org/officeDocument/2006/relationships/image" Target="../media/image33.sv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png"/><Relationship Id="rId3" Type="http://schemas.openxmlformats.org/officeDocument/2006/relationships/image" Target="../media/image15.svg"/><Relationship Id="rId7" Type="http://schemas.openxmlformats.org/officeDocument/2006/relationships/image" Target="../media/image33.svg"/><Relationship Id="rId12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svg"/><Relationship Id="rId5" Type="http://schemas.openxmlformats.org/officeDocument/2006/relationships/image" Target="../media/image20.svg"/><Relationship Id="rId10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38.png"/><Relationship Id="rId1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1.svg"/><Relationship Id="rId7" Type="http://schemas.openxmlformats.org/officeDocument/2006/relationships/image" Target="../media/image3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3.sv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82607" y="758341"/>
            <a:ext cx="3675104" cy="3675104"/>
          </a:xfrm>
          <a:custGeom>
            <a:avLst/>
            <a:gdLst/>
            <a:ahLst/>
            <a:cxnLst/>
            <a:rect l="l" t="t" r="r" b="b"/>
            <a:pathLst>
              <a:path w="3675104" h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701468" y="8457382"/>
            <a:ext cx="2626591" cy="2626591"/>
          </a:xfrm>
          <a:custGeom>
            <a:avLst/>
            <a:gdLst/>
            <a:ahLst/>
            <a:cxnLst/>
            <a:rect l="l" t="t" r="r" b="b"/>
            <a:pathLst>
              <a:path w="2626591" h="2626591">
                <a:moveTo>
                  <a:pt x="0" y="0"/>
                </a:moveTo>
                <a:lnTo>
                  <a:pt x="2626591" y="0"/>
                </a:lnTo>
                <a:lnTo>
                  <a:pt x="2626591" y="2626591"/>
                </a:lnTo>
                <a:lnTo>
                  <a:pt x="0" y="26265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 flipH="1">
            <a:off x="1925123" y="1264829"/>
            <a:ext cx="0" cy="7757341"/>
          </a:xfrm>
          <a:prstGeom prst="line">
            <a:avLst/>
          </a:prstGeom>
          <a:ln w="57150" cap="flat">
            <a:solidFill>
              <a:srgbClr val="2D388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>
            <a:off x="2608093" y="1384854"/>
            <a:ext cx="751740" cy="1503481"/>
          </a:xfrm>
          <a:custGeom>
            <a:avLst/>
            <a:gdLst/>
            <a:ahLst/>
            <a:cxnLst/>
            <a:rect l="l" t="t" r="r" b="b"/>
            <a:pathLst>
              <a:path w="751740" h="1503481">
                <a:moveTo>
                  <a:pt x="0" y="0"/>
                </a:moveTo>
                <a:lnTo>
                  <a:pt x="751740" y="0"/>
                </a:lnTo>
                <a:lnTo>
                  <a:pt x="751740" y="1503480"/>
                </a:lnTo>
                <a:lnTo>
                  <a:pt x="0" y="1503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608093" y="3578699"/>
            <a:ext cx="14330513" cy="3283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20"/>
              </a:lnSpc>
            </a:pPr>
            <a:r>
              <a:rPr lang="en-US" sz="8520" b="1" i="1">
                <a:solidFill>
                  <a:srgbClr val="22837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Premises Cloud Costscape pada Efisiensi Infrastruktur IT </a:t>
            </a:r>
          </a:p>
          <a:p>
            <a:pPr marL="0" lvl="0" indent="0" algn="l">
              <a:lnSpc>
                <a:spcPts val="8520"/>
              </a:lnSpc>
            </a:pPr>
            <a:r>
              <a:rPr lang="en-US" sz="8520" b="1" i="1">
                <a:solidFill>
                  <a:srgbClr val="22837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Perguruan Tinggi di Banjarmasin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08093" y="7613176"/>
            <a:ext cx="1036809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Borneo Undergraduate Academic Forum 2024</a:t>
            </a:r>
          </a:p>
          <a:p>
            <a:pPr marL="0" lvl="0" indent="0"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UIN Sultan Aji Muhammad Idris Samarinda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64658" y="1558109"/>
            <a:ext cx="4714061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Universitas Islam Negeri Antasari </a:t>
            </a:r>
          </a:p>
        </p:txBody>
      </p:sp>
      <p:sp>
        <p:nvSpPr>
          <p:cNvPr id="15" name="Freeform 15"/>
          <p:cNvSpPr/>
          <p:nvPr/>
        </p:nvSpPr>
        <p:spPr>
          <a:xfrm flipH="1">
            <a:off x="13809790" y="0"/>
            <a:ext cx="4478210" cy="3525572"/>
          </a:xfrm>
          <a:custGeom>
            <a:avLst/>
            <a:gdLst/>
            <a:ahLst/>
            <a:cxnLst/>
            <a:rect l="l" t="t" r="r" b="b"/>
            <a:pathLst>
              <a:path w="4478210" h="3525572">
                <a:moveTo>
                  <a:pt x="4478210" y="0"/>
                </a:moveTo>
                <a:lnTo>
                  <a:pt x="0" y="0"/>
                </a:lnTo>
                <a:lnTo>
                  <a:pt x="0" y="3525572"/>
                </a:lnTo>
                <a:lnTo>
                  <a:pt x="4478210" y="3525572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>
            <a:off x="13914927" y="5818315"/>
            <a:ext cx="4478210" cy="4478210"/>
          </a:xfrm>
          <a:custGeom>
            <a:avLst/>
            <a:gdLst/>
            <a:ahLst/>
            <a:cxnLst/>
            <a:rect l="l" t="t" r="r" b="b"/>
            <a:pathLst>
              <a:path w="4478210" h="4478210">
                <a:moveTo>
                  <a:pt x="4478210" y="0"/>
                </a:moveTo>
                <a:lnTo>
                  <a:pt x="0" y="0"/>
                </a:lnTo>
                <a:lnTo>
                  <a:pt x="0" y="4478210"/>
                </a:lnTo>
                <a:lnTo>
                  <a:pt x="4478210" y="4478210"/>
                </a:lnTo>
                <a:lnTo>
                  <a:pt x="447821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797428" y="7433235"/>
            <a:ext cx="929875" cy="929875"/>
          </a:xfrm>
          <a:custGeom>
            <a:avLst/>
            <a:gdLst/>
            <a:ahLst/>
            <a:cxnLst/>
            <a:rect l="l" t="t" r="r" b="b"/>
            <a:pathLst>
              <a:path w="929875" h="929875">
                <a:moveTo>
                  <a:pt x="0" y="0"/>
                </a:moveTo>
                <a:lnTo>
                  <a:pt x="929875" y="0"/>
                </a:lnTo>
                <a:lnTo>
                  <a:pt x="929875" y="929876"/>
                </a:lnTo>
                <a:lnTo>
                  <a:pt x="0" y="9298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032" y="8227689"/>
            <a:ext cx="3304243" cy="3304243"/>
          </a:xfrm>
          <a:custGeom>
            <a:avLst/>
            <a:gdLst/>
            <a:ahLst/>
            <a:cxnLst/>
            <a:rect l="l" t="t" r="r" b="b"/>
            <a:pathLst>
              <a:path w="3304243" h="3304243">
                <a:moveTo>
                  <a:pt x="0" y="0"/>
                </a:moveTo>
                <a:lnTo>
                  <a:pt x="3304244" y="0"/>
                </a:lnTo>
                <a:lnTo>
                  <a:pt x="3304244" y="3304243"/>
                </a:lnTo>
                <a:lnTo>
                  <a:pt x="0" y="330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857121" y="6106625"/>
            <a:ext cx="3380275" cy="3380275"/>
          </a:xfrm>
          <a:custGeom>
            <a:avLst/>
            <a:gdLst/>
            <a:ahLst/>
            <a:cxnLst/>
            <a:rect l="l" t="t" r="r" b="b"/>
            <a:pathLst>
              <a:path w="3380275" h="3380275">
                <a:moveTo>
                  <a:pt x="0" y="0"/>
                </a:moveTo>
                <a:lnTo>
                  <a:pt x="3380276" y="0"/>
                </a:lnTo>
                <a:lnTo>
                  <a:pt x="3380276" y="3380275"/>
                </a:lnTo>
                <a:lnTo>
                  <a:pt x="0" y="3380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14380637" y="-611753"/>
            <a:ext cx="4271475" cy="3459895"/>
          </a:xfrm>
          <a:custGeom>
            <a:avLst/>
            <a:gdLst/>
            <a:ahLst/>
            <a:cxnLst/>
            <a:rect l="l" t="t" r="r" b="b"/>
            <a:pathLst>
              <a:path w="4271475" h="3459895">
                <a:moveTo>
                  <a:pt x="0" y="3459895"/>
                </a:moveTo>
                <a:lnTo>
                  <a:pt x="4271475" y="3459895"/>
                </a:lnTo>
                <a:lnTo>
                  <a:pt x="4271475" y="0"/>
                </a:lnTo>
                <a:lnTo>
                  <a:pt x="0" y="0"/>
                </a:lnTo>
                <a:lnTo>
                  <a:pt x="0" y="3459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10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6368649" y="2629502"/>
            <a:ext cx="1150521" cy="1006706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10688" y="1465545"/>
            <a:ext cx="886662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Implikasi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66427" y="4056374"/>
            <a:ext cx="14355145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Perguruan tinggi harus menerapkan kebijakan evaluasi tahunan terhadap infrastruktur IT.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Perguruan tinggi perlu meningkatkan keterampilan staf IT dalam mengelola infrastruktur pangkalan data melalui investasi pelatihan untuk pengoptimalan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spc="3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BUAF 2024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8451" y="475993"/>
            <a:ext cx="4731610" cy="1227795"/>
            <a:chOff x="0" y="0"/>
            <a:chExt cx="6308813" cy="16370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</a:blip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793761" y="6435839"/>
            <a:ext cx="5644923" cy="5644923"/>
          </a:xfrm>
          <a:custGeom>
            <a:avLst/>
            <a:gdLst/>
            <a:ahLst/>
            <a:cxnLst/>
            <a:rect l="l" t="t" r="r" b="b"/>
            <a:pathLst>
              <a:path w="5644923" h="5644923">
                <a:moveTo>
                  <a:pt x="0" y="0"/>
                </a:moveTo>
                <a:lnTo>
                  <a:pt x="5644922" y="0"/>
                </a:lnTo>
                <a:lnTo>
                  <a:pt x="5644922" y="5644922"/>
                </a:lnTo>
                <a:lnTo>
                  <a:pt x="0" y="5644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89302" y="2571750"/>
            <a:ext cx="3214911" cy="5803986"/>
            <a:chOff x="0" y="0"/>
            <a:chExt cx="4762500" cy="85979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62500" cy="8597900"/>
            </a:xfrm>
            <a:custGeom>
              <a:avLst/>
              <a:gdLst/>
              <a:ahLst/>
              <a:cxnLst/>
              <a:rect l="l" t="t" r="r" b="b"/>
              <a:pathLst>
                <a:path w="4762500" h="85979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70501" r="-70501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483787" y="2571750"/>
            <a:ext cx="3214911" cy="5803986"/>
            <a:chOff x="0" y="0"/>
            <a:chExt cx="4762500" cy="85979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62500" cy="8597900"/>
            </a:xfrm>
            <a:custGeom>
              <a:avLst/>
              <a:gdLst/>
              <a:ahLst/>
              <a:cxnLst/>
              <a:rect l="l" t="t" r="r" b="b"/>
              <a:pathLst>
                <a:path w="4762500" h="8597900">
                  <a:moveTo>
                    <a:pt x="4762500" y="254000"/>
                  </a:moveTo>
                  <a:lnTo>
                    <a:pt x="4762500" y="8343900"/>
                  </a:lnTo>
                  <a:cubicBezTo>
                    <a:pt x="4762500" y="8484235"/>
                    <a:pt x="4648835" y="8597900"/>
                    <a:pt x="4508500" y="8597900"/>
                  </a:cubicBezTo>
                  <a:lnTo>
                    <a:pt x="254000" y="8597900"/>
                  </a:lnTo>
                  <a:cubicBezTo>
                    <a:pt x="113665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4508500" y="0"/>
                  </a:lnTo>
                  <a:cubicBezTo>
                    <a:pt x="4648835" y="0"/>
                    <a:pt x="4762500" y="113665"/>
                    <a:pt x="47625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-17617" r="-1761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04081" y="5874258"/>
            <a:ext cx="6253695" cy="2501478"/>
            <a:chOff x="0" y="0"/>
            <a:chExt cx="6350000" cy="254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6"/>
              <a:stretch>
                <a:fillRect t="-43750" b="-4375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>
            <a:off x="6065796" y="2579012"/>
            <a:ext cx="2983184" cy="2983184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16666" b="-16666"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9239020" y="2579012"/>
            <a:ext cx="2983184" cy="2983184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203394" t="-166187" r="-63298" b="-8831"/>
              </a:stretch>
            </a:blipFill>
          </p:spPr>
        </p:sp>
      </p:grpSp>
      <p:sp>
        <p:nvSpPr>
          <p:cNvPr id="19" name="Freeform 19"/>
          <p:cNvSpPr/>
          <p:nvPr/>
        </p:nvSpPr>
        <p:spPr>
          <a:xfrm>
            <a:off x="14553697" y="-2162787"/>
            <a:ext cx="3734303" cy="3936024"/>
          </a:xfrm>
          <a:custGeom>
            <a:avLst/>
            <a:gdLst/>
            <a:ahLst/>
            <a:cxnLst/>
            <a:rect l="l" t="t" r="r" b="b"/>
            <a:pathLst>
              <a:path w="3734303" h="3936024">
                <a:moveTo>
                  <a:pt x="0" y="0"/>
                </a:moveTo>
                <a:lnTo>
                  <a:pt x="3734303" y="0"/>
                </a:lnTo>
                <a:lnTo>
                  <a:pt x="3734303" y="3936024"/>
                </a:lnTo>
                <a:lnTo>
                  <a:pt x="0" y="3936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293048" y="1377223"/>
            <a:ext cx="966252" cy="966252"/>
          </a:xfrm>
          <a:custGeom>
            <a:avLst/>
            <a:gdLst/>
            <a:ahLst/>
            <a:cxnLst/>
            <a:rect l="l" t="t" r="r" b="b"/>
            <a:pathLst>
              <a:path w="966252" h="966252">
                <a:moveTo>
                  <a:pt x="0" y="0"/>
                </a:moveTo>
                <a:lnTo>
                  <a:pt x="966252" y="0"/>
                </a:lnTo>
                <a:lnTo>
                  <a:pt x="966252" y="966251"/>
                </a:lnTo>
                <a:lnTo>
                  <a:pt x="0" y="9662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031024" y="2343474"/>
            <a:ext cx="456551" cy="456551"/>
          </a:xfrm>
          <a:custGeom>
            <a:avLst/>
            <a:gdLst/>
            <a:ahLst/>
            <a:cxnLst/>
            <a:rect l="l" t="t" r="r" b="b"/>
            <a:pathLst>
              <a:path w="456551" h="456551">
                <a:moveTo>
                  <a:pt x="0" y="0"/>
                </a:moveTo>
                <a:lnTo>
                  <a:pt x="456552" y="0"/>
                </a:lnTo>
                <a:lnTo>
                  <a:pt x="456552" y="456552"/>
                </a:lnTo>
                <a:lnTo>
                  <a:pt x="0" y="4565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041246" y="1155700"/>
            <a:ext cx="820550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Dokumentasi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798451" y="475993"/>
            <a:ext cx="4731610" cy="1227795"/>
            <a:chOff x="0" y="0"/>
            <a:chExt cx="6308813" cy="163706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60000"/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29915" y="8877554"/>
            <a:ext cx="6089255" cy="761492"/>
            <a:chOff x="0" y="0"/>
            <a:chExt cx="8119007" cy="1015323"/>
          </a:xfrm>
        </p:grpSpPr>
        <p:sp>
          <p:nvSpPr>
            <p:cNvPr id="27" name="TextBox 27"/>
            <p:cNvSpPr txBox="1"/>
            <p:nvPr/>
          </p:nvSpPr>
          <p:spPr>
            <a:xfrm>
              <a:off x="6845447" y="-28914"/>
              <a:ext cx="1273560" cy="98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11</a:t>
              </a:r>
            </a:p>
          </p:txBody>
        </p:sp>
        <p:sp>
          <p:nvSpPr>
            <p:cNvPr id="28" name="AutoShape 28"/>
            <p:cNvSpPr/>
            <p:nvPr/>
          </p:nvSpPr>
          <p:spPr>
            <a:xfrm>
              <a:off x="6845447" y="0"/>
              <a:ext cx="0" cy="1015323"/>
            </a:xfrm>
            <a:prstGeom prst="line">
              <a:avLst/>
            </a:prstGeom>
            <a:ln w="127000" cap="flat">
              <a:solidFill>
                <a:srgbClr val="5DA29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36186"/>
              <a:ext cx="633692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3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BUAF 2024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066628" cy="10287000"/>
          </a:xfrm>
          <a:custGeom>
            <a:avLst/>
            <a:gdLst/>
            <a:ahLst/>
            <a:cxnLst/>
            <a:rect l="l" t="t" r="r" b="b"/>
            <a:pathLst>
              <a:path w="13066628" h="10287000">
                <a:moveTo>
                  <a:pt x="0" y="0"/>
                </a:moveTo>
                <a:lnTo>
                  <a:pt x="13066628" y="0"/>
                </a:lnTo>
                <a:lnTo>
                  <a:pt x="130666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5419727"/>
            <a:ext cx="8115300" cy="2066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6810"/>
              </a:lnSpc>
            </a:pPr>
            <a:r>
              <a:rPr lang="en-US" sz="12007" b="1" i="1">
                <a:solidFill>
                  <a:srgbClr val="22837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Terima Kasih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12774" y="7648381"/>
            <a:ext cx="8115300" cy="539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Apakah Ada Pertanyaan?</a:t>
            </a:r>
          </a:p>
        </p:txBody>
      </p:sp>
      <p:sp>
        <p:nvSpPr>
          <p:cNvPr id="5" name="Freeform 5"/>
          <p:cNvSpPr/>
          <p:nvPr/>
        </p:nvSpPr>
        <p:spPr>
          <a:xfrm>
            <a:off x="9412774" y="3868621"/>
            <a:ext cx="751740" cy="1503481"/>
          </a:xfrm>
          <a:custGeom>
            <a:avLst/>
            <a:gdLst/>
            <a:ahLst/>
            <a:cxnLst/>
            <a:rect l="l" t="t" r="r" b="b"/>
            <a:pathLst>
              <a:path w="751740" h="1503481">
                <a:moveTo>
                  <a:pt x="0" y="0"/>
                </a:moveTo>
                <a:lnTo>
                  <a:pt x="751741" y="0"/>
                </a:lnTo>
                <a:lnTo>
                  <a:pt x="751741" y="1503481"/>
                </a:lnTo>
                <a:lnTo>
                  <a:pt x="0" y="15034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583615" y="4148457"/>
            <a:ext cx="5449286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Universitas Islam Negeri Antasari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95631" y="8016035"/>
            <a:ext cx="3905319" cy="4114800"/>
          </a:xfrm>
          <a:custGeom>
            <a:avLst/>
            <a:gdLst/>
            <a:ahLst/>
            <a:cxnLst/>
            <a:rect l="l" t="t" r="r" b="b"/>
            <a:pathLst>
              <a:path w="3905319" h="4114800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182607" y="758341"/>
            <a:ext cx="3675104" cy="3675104"/>
          </a:xfrm>
          <a:custGeom>
            <a:avLst/>
            <a:gdLst/>
            <a:ahLst/>
            <a:cxnLst/>
            <a:rect l="l" t="t" r="r" b="b"/>
            <a:pathLst>
              <a:path w="3675104" h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484758" y="6805162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3" y="0"/>
                </a:lnTo>
                <a:lnTo>
                  <a:pt x="1210873" y="1210873"/>
                </a:lnTo>
                <a:lnTo>
                  <a:pt x="0" y="121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916680" y="513236"/>
            <a:ext cx="613898" cy="1227795"/>
          </a:xfrm>
          <a:custGeom>
            <a:avLst/>
            <a:gdLst/>
            <a:ahLst/>
            <a:cxnLst/>
            <a:rect l="l" t="t" r="r" b="b"/>
            <a:pathLst>
              <a:path w="613898" h="1227795">
                <a:moveTo>
                  <a:pt x="0" y="0"/>
                </a:moveTo>
                <a:lnTo>
                  <a:pt x="613898" y="0"/>
                </a:lnTo>
                <a:lnTo>
                  <a:pt x="613898" y="1227795"/>
                </a:lnTo>
                <a:lnTo>
                  <a:pt x="0" y="12277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spc="3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BUAF 2024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9641" y="720443"/>
            <a:ext cx="3828649" cy="90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8"/>
              </a:lnSpc>
            </a:pPr>
            <a:r>
              <a:rPr lang="en-US" sz="2613" b="1">
                <a:solidFill>
                  <a:srgbClr val="000000">
                    <a:alpha val="60000"/>
                  </a:srgbClr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Universitas Islam Negeri Antasari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31810" y="1741031"/>
            <a:ext cx="6413207" cy="910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Biodata Penulis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376305" y="2630118"/>
            <a:ext cx="9334513" cy="2963517"/>
            <a:chOff x="0" y="0"/>
            <a:chExt cx="2916605" cy="92596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916606" cy="925963"/>
            </a:xfrm>
            <a:custGeom>
              <a:avLst/>
              <a:gdLst/>
              <a:ahLst/>
              <a:cxnLst/>
              <a:rect l="l" t="t" r="r" b="b"/>
              <a:pathLst>
                <a:path w="2916606" h="925963">
                  <a:moveTo>
                    <a:pt x="0" y="0"/>
                  </a:moveTo>
                  <a:lnTo>
                    <a:pt x="2916606" y="0"/>
                  </a:lnTo>
                  <a:lnTo>
                    <a:pt x="2916606" y="925963"/>
                  </a:lnTo>
                  <a:lnTo>
                    <a:pt x="0" y="925963"/>
                  </a:lnTo>
                  <a:close/>
                </a:path>
              </a:pathLst>
            </a:custGeom>
            <a:solidFill>
              <a:srgbClr val="BFDDD2">
                <a:alpha val="36863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2916605" cy="98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466418" y="5749602"/>
            <a:ext cx="9445277" cy="2895721"/>
            <a:chOff x="0" y="0"/>
            <a:chExt cx="2951214" cy="9047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951214" cy="904779"/>
            </a:xfrm>
            <a:custGeom>
              <a:avLst/>
              <a:gdLst/>
              <a:ahLst/>
              <a:cxnLst/>
              <a:rect l="l" t="t" r="r" b="b"/>
              <a:pathLst>
                <a:path w="2951214" h="904779">
                  <a:moveTo>
                    <a:pt x="0" y="0"/>
                  </a:moveTo>
                  <a:lnTo>
                    <a:pt x="2951214" y="0"/>
                  </a:lnTo>
                  <a:lnTo>
                    <a:pt x="2951214" y="904779"/>
                  </a:lnTo>
                  <a:lnTo>
                    <a:pt x="0" y="904779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2951214" cy="9619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731949" y="6049641"/>
            <a:ext cx="1729728" cy="2295642"/>
            <a:chOff x="0" y="0"/>
            <a:chExt cx="540460" cy="71728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40460" cy="717282"/>
            </a:xfrm>
            <a:custGeom>
              <a:avLst/>
              <a:gdLst/>
              <a:ahLst/>
              <a:cxnLst/>
              <a:rect l="l" t="t" r="r" b="b"/>
              <a:pathLst>
                <a:path w="540460" h="717282">
                  <a:moveTo>
                    <a:pt x="0" y="0"/>
                  </a:moveTo>
                  <a:lnTo>
                    <a:pt x="540460" y="0"/>
                  </a:lnTo>
                  <a:lnTo>
                    <a:pt x="540460" y="717282"/>
                  </a:lnTo>
                  <a:lnTo>
                    <a:pt x="0" y="717282"/>
                  </a:lnTo>
                  <a:close/>
                </a:path>
              </a:pathLst>
            </a:custGeom>
            <a:solidFill>
              <a:srgbClr val="615EDB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540460" cy="774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766286" y="6084756"/>
            <a:ext cx="1661055" cy="2225413"/>
            <a:chOff x="0" y="0"/>
            <a:chExt cx="812800" cy="10889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1088956"/>
            </a:xfrm>
            <a:custGeom>
              <a:avLst/>
              <a:gdLst/>
              <a:ahLst/>
              <a:cxnLst/>
              <a:rect l="l" t="t" r="r" b="b"/>
              <a:pathLst>
                <a:path w="812800" h="1088956">
                  <a:moveTo>
                    <a:pt x="0" y="0"/>
                  </a:moveTo>
                  <a:lnTo>
                    <a:pt x="812800" y="0"/>
                  </a:lnTo>
                  <a:lnTo>
                    <a:pt x="812800" y="1088956"/>
                  </a:lnTo>
                  <a:lnTo>
                    <a:pt x="0" y="1088956"/>
                  </a:lnTo>
                  <a:close/>
                </a:path>
              </a:pathLst>
            </a:custGeom>
            <a:blipFill>
              <a:blip r:embed="rId9"/>
              <a:stretch>
                <a:fillRect l="-19349" t="-21583" r="-23434" b="-20514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2542428" y="2955073"/>
            <a:ext cx="1729728" cy="2313608"/>
            <a:chOff x="0" y="0"/>
            <a:chExt cx="540460" cy="72289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40460" cy="722896"/>
            </a:xfrm>
            <a:custGeom>
              <a:avLst/>
              <a:gdLst/>
              <a:ahLst/>
              <a:cxnLst/>
              <a:rect l="l" t="t" r="r" b="b"/>
              <a:pathLst>
                <a:path w="540460" h="722896">
                  <a:moveTo>
                    <a:pt x="0" y="0"/>
                  </a:moveTo>
                  <a:lnTo>
                    <a:pt x="540460" y="0"/>
                  </a:lnTo>
                  <a:lnTo>
                    <a:pt x="540460" y="722896"/>
                  </a:lnTo>
                  <a:lnTo>
                    <a:pt x="0" y="722896"/>
                  </a:lnTo>
                  <a:close/>
                </a:path>
              </a:pathLst>
            </a:custGeom>
            <a:solidFill>
              <a:srgbClr val="615ED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540460" cy="7800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576765" y="2981205"/>
            <a:ext cx="1661055" cy="2261343"/>
            <a:chOff x="0" y="0"/>
            <a:chExt cx="812800" cy="11065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1106538"/>
            </a:xfrm>
            <a:custGeom>
              <a:avLst/>
              <a:gdLst/>
              <a:ahLst/>
              <a:cxnLst/>
              <a:rect l="l" t="t" r="r" b="b"/>
              <a:pathLst>
                <a:path w="812800" h="1106538">
                  <a:moveTo>
                    <a:pt x="0" y="0"/>
                  </a:moveTo>
                  <a:lnTo>
                    <a:pt x="812800" y="0"/>
                  </a:lnTo>
                  <a:lnTo>
                    <a:pt x="812800" y="1106538"/>
                  </a:lnTo>
                  <a:lnTo>
                    <a:pt x="0" y="1106538"/>
                  </a:lnTo>
                  <a:close/>
                </a:path>
              </a:pathLst>
            </a:custGeom>
            <a:blipFill>
              <a:blip r:embed="rId10"/>
              <a:stretch>
                <a:fillRect l="-30181" t="-28630" r="-11641" b="-10269"/>
              </a:stretch>
            </a:blipFill>
          </p:spPr>
        </p:sp>
      </p:grpSp>
      <p:sp>
        <p:nvSpPr>
          <p:cNvPr id="33" name="TextBox 33"/>
          <p:cNvSpPr txBox="1"/>
          <p:nvPr/>
        </p:nvSpPr>
        <p:spPr>
          <a:xfrm>
            <a:off x="8630883" y="6109311"/>
            <a:ext cx="4666733" cy="4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07"/>
              </a:lnSpc>
              <a:spcBef>
                <a:spcPct val="0"/>
              </a:spcBef>
            </a:pPr>
            <a:r>
              <a:rPr lang="en-US" sz="2291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Muhammad Lutfan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630883" y="6623746"/>
            <a:ext cx="7056005" cy="160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Jurusan          : Teknologi Informasi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Universitas     : Universitas Islam Negeri Antasari </a:t>
            </a:r>
          </a:p>
          <a:p>
            <a:pPr algn="just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             : 230104040129@uin-antasari.com </a:t>
            </a:r>
          </a:p>
          <a:p>
            <a:pPr marL="0" lvl="0" indent="0" algn="just">
              <a:lnSpc>
                <a:spcPts val="3207"/>
              </a:lnSpc>
              <a:spcBef>
                <a:spcPct val="0"/>
              </a:spcBef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No. HP           : 087817656748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468623" y="2924055"/>
            <a:ext cx="7000100" cy="400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07"/>
              </a:lnSpc>
              <a:spcBef>
                <a:spcPct val="0"/>
              </a:spcBef>
            </a:pPr>
            <a:r>
              <a:rPr lang="en-US" sz="2291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M. Kaspul Anwar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68623" y="3474420"/>
            <a:ext cx="7306425" cy="160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Jurusan        : Teknologi Informasi</a:t>
            </a:r>
          </a:p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Universitas   : Universitas Islam Negeri Antasari</a:t>
            </a:r>
          </a:p>
          <a:p>
            <a:pPr algn="l">
              <a:lnSpc>
                <a:spcPts val="3207"/>
              </a:lnSpc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Email           : 230104040212@uin-antasari.com</a:t>
            </a:r>
          </a:p>
          <a:p>
            <a:pPr marL="0" lvl="0" indent="0" algn="l">
              <a:lnSpc>
                <a:spcPts val="3207"/>
              </a:lnSpc>
              <a:spcBef>
                <a:spcPct val="0"/>
              </a:spcBef>
            </a:pPr>
            <a:r>
              <a:rPr lang="en-US" sz="22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No. HP         : 089649000413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276356" y="7379942"/>
            <a:ext cx="3905319" cy="4114800"/>
          </a:xfrm>
          <a:custGeom>
            <a:avLst/>
            <a:gdLst/>
            <a:ahLst/>
            <a:cxnLst/>
            <a:rect l="l" t="t" r="r" b="b"/>
            <a:pathLst>
              <a:path w="3905319" h="4114800">
                <a:moveTo>
                  <a:pt x="0" y="0"/>
                </a:moveTo>
                <a:lnTo>
                  <a:pt x="3905319" y="0"/>
                </a:lnTo>
                <a:lnTo>
                  <a:pt x="39053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822134" y="1974554"/>
            <a:ext cx="11465866" cy="6337891"/>
            <a:chOff x="0" y="0"/>
            <a:chExt cx="3019817" cy="16692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19817" cy="1669239"/>
            </a:xfrm>
            <a:custGeom>
              <a:avLst/>
              <a:gdLst/>
              <a:ahLst/>
              <a:cxnLst/>
              <a:rect l="l" t="t" r="r" b="b"/>
              <a:pathLst>
                <a:path w="3019817" h="1669239">
                  <a:moveTo>
                    <a:pt x="0" y="0"/>
                  </a:moveTo>
                  <a:lnTo>
                    <a:pt x="3019817" y="0"/>
                  </a:lnTo>
                  <a:lnTo>
                    <a:pt x="3019817" y="1669239"/>
                  </a:lnTo>
                  <a:lnTo>
                    <a:pt x="0" y="1669239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3019817" cy="170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6182607" y="758341"/>
            <a:ext cx="3675104" cy="3675104"/>
          </a:xfrm>
          <a:custGeom>
            <a:avLst/>
            <a:gdLst/>
            <a:ahLst/>
            <a:cxnLst/>
            <a:rect l="l" t="t" r="r" b="b"/>
            <a:pathLst>
              <a:path w="3675104" h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46383" y="6666109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3" y="0"/>
                </a:lnTo>
                <a:lnTo>
                  <a:pt x="1210873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600950" y="2300460"/>
            <a:ext cx="10128771" cy="5357640"/>
          </a:xfrm>
          <a:custGeom>
            <a:avLst/>
            <a:gdLst/>
            <a:ahLst/>
            <a:cxnLst/>
            <a:rect l="l" t="t" r="r" b="b"/>
            <a:pathLst>
              <a:path w="10128771" h="5357640">
                <a:moveTo>
                  <a:pt x="0" y="0"/>
                </a:moveTo>
                <a:lnTo>
                  <a:pt x="10128771" y="0"/>
                </a:lnTo>
                <a:lnTo>
                  <a:pt x="10128771" y="5357640"/>
                </a:lnTo>
                <a:lnTo>
                  <a:pt x="0" y="53576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68" b="-296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1429915" y="8877554"/>
            <a:ext cx="6089255" cy="761492"/>
            <a:chOff x="0" y="0"/>
            <a:chExt cx="8119007" cy="1015323"/>
          </a:xfrm>
        </p:grpSpPr>
        <p:sp>
          <p:nvSpPr>
            <p:cNvPr id="16" name="TextBox 16"/>
            <p:cNvSpPr txBox="1"/>
            <p:nvPr/>
          </p:nvSpPr>
          <p:spPr>
            <a:xfrm>
              <a:off x="6845447" y="-28914"/>
              <a:ext cx="1273560" cy="98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6845447" y="0"/>
              <a:ext cx="0" cy="1015323"/>
            </a:xfrm>
            <a:prstGeom prst="line">
              <a:avLst/>
            </a:prstGeom>
            <a:ln w="127000" cap="flat">
              <a:solidFill>
                <a:srgbClr val="5DA29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136186"/>
              <a:ext cx="633692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3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BUAF 2024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497027" y="3028287"/>
            <a:ext cx="4820331" cy="315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9"/>
              </a:lnSpc>
            </a:pPr>
            <a:r>
              <a:rPr lang="en-US" sz="6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Kenapa Topik Ini Penting?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700" y="704850"/>
            <a:ext cx="4731610" cy="1227795"/>
            <a:chOff x="0" y="0"/>
            <a:chExt cx="6308813" cy="163706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60000"/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7515050" y="7694549"/>
            <a:ext cx="103577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Grafik perbandingan jumlah mahasiswa dan penggunaan internet di Indonesia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15050" y="8462264"/>
            <a:ext cx="10357721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Sumber data: PDDikti, Badan Pusat Statistika dan APJII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122790"/>
            <a:ext cx="16230600" cy="6041420"/>
            <a:chOff x="0" y="0"/>
            <a:chExt cx="4274726" cy="15911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1591156"/>
            </a:xfrm>
            <a:custGeom>
              <a:avLst/>
              <a:gdLst/>
              <a:ahLst/>
              <a:cxnLst/>
              <a:rect l="l" t="t" r="r" b="b"/>
              <a:pathLst>
                <a:path w="4274726" h="1591156">
                  <a:moveTo>
                    <a:pt x="0" y="0"/>
                  </a:moveTo>
                  <a:lnTo>
                    <a:pt x="4274726" y="0"/>
                  </a:lnTo>
                  <a:lnTo>
                    <a:pt x="4274726" y="1591156"/>
                  </a:lnTo>
                  <a:lnTo>
                    <a:pt x="0" y="1591156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74726" cy="1638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164256" y="3341023"/>
            <a:ext cx="11959488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7200" b="1" i="1">
                <a:solidFill>
                  <a:srgbClr val="000000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Tujuan dan Ruang Lingkup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28355" y="4615443"/>
            <a:ext cx="14231289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Menganalisis dan membandingkan biaya operasional infrastruktur on-premises, hybrid cloud, dan cloud untuk menentukan persentase efisiensi biaya operasional di pangkalan data perguruan tinggi di Banjarmasin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1429915" y="8877554"/>
            <a:ext cx="6089255" cy="761492"/>
            <a:chOff x="0" y="0"/>
            <a:chExt cx="8119007" cy="1015323"/>
          </a:xfrm>
        </p:grpSpPr>
        <p:sp>
          <p:nvSpPr>
            <p:cNvPr id="8" name="TextBox 8"/>
            <p:cNvSpPr txBox="1"/>
            <p:nvPr/>
          </p:nvSpPr>
          <p:spPr>
            <a:xfrm>
              <a:off x="6845447" y="-28914"/>
              <a:ext cx="1273560" cy="98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6845447" y="0"/>
              <a:ext cx="0" cy="1015323"/>
            </a:xfrm>
            <a:prstGeom prst="line">
              <a:avLst/>
            </a:prstGeom>
            <a:ln w="127000" cap="flat">
              <a:solidFill>
                <a:srgbClr val="5DA29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136186"/>
              <a:ext cx="633692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3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BUAF 2024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8451" y="475993"/>
            <a:ext cx="4731610" cy="1227795"/>
            <a:chOff x="0" y="0"/>
            <a:chExt cx="6308813" cy="1637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0000"/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5048772" y="654589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3" y="0"/>
                </a:lnTo>
                <a:lnTo>
                  <a:pt x="1210873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123744" y="654589"/>
            <a:ext cx="3675104" cy="3675104"/>
          </a:xfrm>
          <a:custGeom>
            <a:avLst/>
            <a:gdLst/>
            <a:ahLst/>
            <a:cxnLst/>
            <a:rect l="l" t="t" r="r" b="b"/>
            <a:pathLst>
              <a:path w="3675104" h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699102" y="8979849"/>
            <a:ext cx="659197" cy="659197"/>
          </a:xfrm>
          <a:custGeom>
            <a:avLst/>
            <a:gdLst/>
            <a:ahLst/>
            <a:cxnLst/>
            <a:rect l="l" t="t" r="r" b="b"/>
            <a:pathLst>
              <a:path w="659197" h="659197">
                <a:moveTo>
                  <a:pt x="0" y="0"/>
                </a:moveTo>
                <a:lnTo>
                  <a:pt x="659196" y="0"/>
                </a:lnTo>
                <a:lnTo>
                  <a:pt x="659196" y="659197"/>
                </a:lnTo>
                <a:lnTo>
                  <a:pt x="0" y="659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98757" y="8583310"/>
            <a:ext cx="659197" cy="659197"/>
          </a:xfrm>
          <a:custGeom>
            <a:avLst/>
            <a:gdLst/>
            <a:ahLst/>
            <a:cxnLst/>
            <a:rect l="l" t="t" r="r" b="b"/>
            <a:pathLst>
              <a:path w="659197" h="659197">
                <a:moveTo>
                  <a:pt x="0" y="0"/>
                </a:moveTo>
                <a:lnTo>
                  <a:pt x="659197" y="0"/>
                </a:lnTo>
                <a:lnTo>
                  <a:pt x="659197" y="659197"/>
                </a:lnTo>
                <a:lnTo>
                  <a:pt x="0" y="6591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05</a:t>
            </a:r>
          </a:p>
        </p:txBody>
      </p:sp>
      <p:sp>
        <p:nvSpPr>
          <p:cNvPr id="9" name="AutoShape 9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4869273" y="-2098748"/>
            <a:ext cx="3705427" cy="3905589"/>
          </a:xfrm>
          <a:custGeom>
            <a:avLst/>
            <a:gdLst/>
            <a:ahLst/>
            <a:cxnLst/>
            <a:rect l="l" t="t" r="r" b="b"/>
            <a:pathLst>
              <a:path w="3705427" h="3905589">
                <a:moveTo>
                  <a:pt x="0" y="0"/>
                </a:moveTo>
                <a:lnTo>
                  <a:pt x="3705427" y="0"/>
                </a:lnTo>
                <a:lnTo>
                  <a:pt x="3705427" y="3905589"/>
                </a:lnTo>
                <a:lnTo>
                  <a:pt x="0" y="3905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02870" y="1279101"/>
            <a:ext cx="1073337" cy="1073337"/>
          </a:xfrm>
          <a:custGeom>
            <a:avLst/>
            <a:gdLst/>
            <a:ahLst/>
            <a:cxnLst/>
            <a:rect l="l" t="t" r="r" b="b"/>
            <a:pathLst>
              <a:path w="1073337" h="1073337">
                <a:moveTo>
                  <a:pt x="0" y="0"/>
                </a:moveTo>
                <a:lnTo>
                  <a:pt x="1073336" y="0"/>
                </a:lnTo>
                <a:lnTo>
                  <a:pt x="1073336" y="1073337"/>
                </a:lnTo>
                <a:lnTo>
                  <a:pt x="0" y="10733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47931" y="2273854"/>
            <a:ext cx="456551" cy="456551"/>
          </a:xfrm>
          <a:custGeom>
            <a:avLst/>
            <a:gdLst/>
            <a:ahLst/>
            <a:cxnLst/>
            <a:rect l="l" t="t" r="r" b="b"/>
            <a:pathLst>
              <a:path w="456551" h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60067" y="8446709"/>
            <a:ext cx="659197" cy="659197"/>
          </a:xfrm>
          <a:custGeom>
            <a:avLst/>
            <a:gdLst/>
            <a:ahLst/>
            <a:cxnLst/>
            <a:rect l="l" t="t" r="r" b="b"/>
            <a:pathLst>
              <a:path w="659197" h="659197">
                <a:moveTo>
                  <a:pt x="0" y="0"/>
                </a:moveTo>
                <a:lnTo>
                  <a:pt x="659196" y="0"/>
                </a:lnTo>
                <a:lnTo>
                  <a:pt x="659196" y="659197"/>
                </a:lnTo>
                <a:lnTo>
                  <a:pt x="0" y="6591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50990" y="9157302"/>
            <a:ext cx="659197" cy="659197"/>
          </a:xfrm>
          <a:custGeom>
            <a:avLst/>
            <a:gdLst/>
            <a:ahLst/>
            <a:cxnLst/>
            <a:rect l="l" t="t" r="r" b="b"/>
            <a:pathLst>
              <a:path w="659197" h="659197">
                <a:moveTo>
                  <a:pt x="0" y="0"/>
                </a:moveTo>
                <a:lnTo>
                  <a:pt x="659197" y="0"/>
                </a:lnTo>
                <a:lnTo>
                  <a:pt x="659197" y="659196"/>
                </a:lnTo>
                <a:lnTo>
                  <a:pt x="0" y="6591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075378" y="1551020"/>
            <a:ext cx="10137245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Tinjauan Literatur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798451" y="475993"/>
            <a:ext cx="4731610" cy="1227795"/>
            <a:chOff x="0" y="0"/>
            <a:chExt cx="6308813" cy="16370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60000"/>
              </a:blip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427752" y="2918768"/>
            <a:ext cx="15470596" cy="5492061"/>
          </a:xfrm>
          <a:custGeom>
            <a:avLst/>
            <a:gdLst/>
            <a:ahLst/>
            <a:cxnLst/>
            <a:rect l="l" t="t" r="r" b="b"/>
            <a:pathLst>
              <a:path w="15470596" h="5492061">
                <a:moveTo>
                  <a:pt x="0" y="0"/>
                </a:moveTo>
                <a:lnTo>
                  <a:pt x="15470596" y="0"/>
                </a:lnTo>
                <a:lnTo>
                  <a:pt x="15470596" y="5492061"/>
                </a:lnTo>
                <a:lnTo>
                  <a:pt x="0" y="5492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spc="3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BUAF 2024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68736" y="7312653"/>
            <a:ext cx="4567570" cy="4567570"/>
          </a:xfrm>
          <a:custGeom>
            <a:avLst/>
            <a:gdLst/>
            <a:ahLst/>
            <a:cxnLst/>
            <a:rect l="l" t="t" r="r" b="b"/>
            <a:pathLst>
              <a:path w="4567570" h="4567570">
                <a:moveTo>
                  <a:pt x="0" y="0"/>
                </a:moveTo>
                <a:lnTo>
                  <a:pt x="4567569" y="0"/>
                </a:lnTo>
                <a:lnTo>
                  <a:pt x="4567569" y="4567570"/>
                </a:lnTo>
                <a:lnTo>
                  <a:pt x="0" y="4567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2076" y="4184651"/>
            <a:ext cx="4266133" cy="2133067"/>
            <a:chOff x="0" y="0"/>
            <a:chExt cx="812800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5976" tIns="55976" rIns="55976" bIns="559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34648" y="4184651"/>
            <a:ext cx="4266133" cy="2133067"/>
            <a:chOff x="0" y="0"/>
            <a:chExt cx="812800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5976" tIns="55976" rIns="55976" bIns="559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87219" y="4184651"/>
            <a:ext cx="4266133" cy="2133067"/>
            <a:chOff x="0" y="0"/>
            <a:chExt cx="812800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5976" tIns="55976" rIns="55976" bIns="559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39791" y="4184651"/>
            <a:ext cx="4266133" cy="2133067"/>
            <a:chOff x="0" y="0"/>
            <a:chExt cx="812800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406400"/>
            </a:xfrm>
            <a:custGeom>
              <a:avLst/>
              <a:gdLst/>
              <a:ahLst/>
              <a:cxnLst/>
              <a:rect l="l" t="t" r="r" b="b"/>
              <a:pathLst>
                <a:path w="812800" h="4064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lIns="55976" tIns="55976" rIns="55976" bIns="5597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253886" y="8877554"/>
            <a:ext cx="962217" cy="962217"/>
          </a:xfrm>
          <a:custGeom>
            <a:avLst/>
            <a:gdLst/>
            <a:ahLst/>
            <a:cxnLst/>
            <a:rect l="l" t="t" r="r" b="b"/>
            <a:pathLst>
              <a:path w="962217" h="962217">
                <a:moveTo>
                  <a:pt x="0" y="0"/>
                </a:moveTo>
                <a:lnTo>
                  <a:pt x="962217" y="0"/>
                </a:lnTo>
                <a:lnTo>
                  <a:pt x="962217" y="962217"/>
                </a:lnTo>
                <a:lnTo>
                  <a:pt x="0" y="96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4149357" y="8573149"/>
            <a:ext cx="456551" cy="456551"/>
          </a:xfrm>
          <a:custGeom>
            <a:avLst/>
            <a:gdLst/>
            <a:ahLst/>
            <a:cxnLst/>
            <a:rect l="l" t="t" r="r" b="b"/>
            <a:pathLst>
              <a:path w="456551" h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936150" y="2581698"/>
            <a:ext cx="8415700" cy="112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Proses Penelitian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777241" y="4765041"/>
            <a:ext cx="2457406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Proses</a:t>
            </a:r>
          </a:p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97231" y="4765041"/>
            <a:ext cx="238998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Proses</a:t>
            </a:r>
          </a:p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99195" y="4765041"/>
            <a:ext cx="224939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Proses</a:t>
            </a:r>
          </a:p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01027" y="4762234"/>
            <a:ext cx="2369851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Proses</a:t>
            </a:r>
          </a:p>
          <a:p>
            <a:pPr algn="ctr">
              <a:lnSpc>
                <a:spcPts val="3999"/>
              </a:lnSpc>
            </a:pPr>
            <a:r>
              <a:rPr lang="en-US" sz="39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87993" y="6373268"/>
            <a:ext cx="29317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Melakukan wawancara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234648" y="6373384"/>
            <a:ext cx="293178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Menganalisis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87219" y="6391799"/>
            <a:ext cx="264269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Menentukan rata-rata data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339791" y="6429899"/>
            <a:ext cx="3733128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Mengevaluasi data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429915" y="8877554"/>
            <a:ext cx="6089255" cy="761492"/>
            <a:chOff x="0" y="0"/>
            <a:chExt cx="8119007" cy="1015323"/>
          </a:xfrm>
        </p:grpSpPr>
        <p:sp>
          <p:nvSpPr>
            <p:cNvPr id="33" name="TextBox 33"/>
            <p:cNvSpPr txBox="1"/>
            <p:nvPr/>
          </p:nvSpPr>
          <p:spPr>
            <a:xfrm>
              <a:off x="6845447" y="-28914"/>
              <a:ext cx="1273560" cy="98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06</a:t>
              </a:r>
            </a:p>
          </p:txBody>
        </p:sp>
        <p:sp>
          <p:nvSpPr>
            <p:cNvPr id="34" name="AutoShape 34"/>
            <p:cNvSpPr/>
            <p:nvPr/>
          </p:nvSpPr>
          <p:spPr>
            <a:xfrm>
              <a:off x="6845447" y="0"/>
              <a:ext cx="0" cy="1015323"/>
            </a:xfrm>
            <a:prstGeom prst="line">
              <a:avLst/>
            </a:prstGeom>
            <a:ln w="127000" cap="flat">
              <a:solidFill>
                <a:srgbClr val="5DA29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136186"/>
              <a:ext cx="633692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3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BUAF 2024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88081" y="491361"/>
            <a:ext cx="4731610" cy="1227795"/>
            <a:chOff x="0" y="0"/>
            <a:chExt cx="6308813" cy="163706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  <p:sp>
        <p:nvSpPr>
          <p:cNvPr id="39" name="Freeform 39"/>
          <p:cNvSpPr/>
          <p:nvPr/>
        </p:nvSpPr>
        <p:spPr>
          <a:xfrm>
            <a:off x="14862046" y="423264"/>
            <a:ext cx="1210872" cy="1210872"/>
          </a:xfrm>
          <a:custGeom>
            <a:avLst/>
            <a:gdLst/>
            <a:ahLst/>
            <a:cxnLst/>
            <a:rect l="l" t="t" r="r" b="b"/>
            <a:pathLst>
              <a:path w="1210872" h="1210872">
                <a:moveTo>
                  <a:pt x="0" y="0"/>
                </a:moveTo>
                <a:lnTo>
                  <a:pt x="1210872" y="0"/>
                </a:lnTo>
                <a:lnTo>
                  <a:pt x="1210872" y="1210872"/>
                </a:lnTo>
                <a:lnTo>
                  <a:pt x="0" y="1210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15421748" y="-466343"/>
            <a:ext cx="3675104" cy="3675104"/>
          </a:xfrm>
          <a:custGeom>
            <a:avLst/>
            <a:gdLst/>
            <a:ahLst/>
            <a:cxnLst/>
            <a:rect l="l" t="t" r="r" b="b"/>
            <a:pathLst>
              <a:path w="3675104" h="3675104">
                <a:moveTo>
                  <a:pt x="0" y="0"/>
                </a:moveTo>
                <a:lnTo>
                  <a:pt x="3675104" y="0"/>
                </a:lnTo>
                <a:lnTo>
                  <a:pt x="3675104" y="3675104"/>
                </a:lnTo>
                <a:lnTo>
                  <a:pt x="0" y="3675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4542" y="1817231"/>
            <a:ext cx="1084179" cy="1084179"/>
          </a:xfrm>
          <a:custGeom>
            <a:avLst/>
            <a:gdLst/>
            <a:ahLst/>
            <a:cxnLst/>
            <a:rect l="l" t="t" r="r" b="b"/>
            <a:pathLst>
              <a:path w="1084179" h="1084179">
                <a:moveTo>
                  <a:pt x="0" y="0"/>
                </a:moveTo>
                <a:lnTo>
                  <a:pt x="1084179" y="0"/>
                </a:lnTo>
                <a:lnTo>
                  <a:pt x="1084179" y="1084179"/>
                </a:lnTo>
                <a:lnTo>
                  <a:pt x="0" y="10841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445" y="8502671"/>
            <a:ext cx="3878430" cy="3141528"/>
          </a:xfrm>
          <a:custGeom>
            <a:avLst/>
            <a:gdLst/>
            <a:ahLst/>
            <a:cxnLst/>
            <a:rect l="l" t="t" r="r" b="b"/>
            <a:pathLst>
              <a:path w="3878430" h="3141528">
                <a:moveTo>
                  <a:pt x="0" y="0"/>
                </a:moveTo>
                <a:lnTo>
                  <a:pt x="3878430" y="0"/>
                </a:lnTo>
                <a:lnTo>
                  <a:pt x="3878430" y="3141528"/>
                </a:lnTo>
                <a:lnTo>
                  <a:pt x="0" y="3141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066996" y="2441475"/>
            <a:ext cx="1089258" cy="1089258"/>
          </a:xfrm>
          <a:custGeom>
            <a:avLst/>
            <a:gdLst/>
            <a:ahLst/>
            <a:cxnLst/>
            <a:rect l="l" t="t" r="r" b="b"/>
            <a:pathLst>
              <a:path w="1089258" h="1089258">
                <a:moveTo>
                  <a:pt x="0" y="0"/>
                </a:moveTo>
                <a:lnTo>
                  <a:pt x="1089258" y="0"/>
                </a:lnTo>
                <a:lnTo>
                  <a:pt x="1089258" y="1089258"/>
                </a:lnTo>
                <a:lnTo>
                  <a:pt x="0" y="1089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696338" y="8680387"/>
            <a:ext cx="456551" cy="456551"/>
          </a:xfrm>
          <a:custGeom>
            <a:avLst/>
            <a:gdLst/>
            <a:ahLst/>
            <a:cxnLst/>
            <a:rect l="l" t="t" r="r" b="b"/>
            <a:pathLst>
              <a:path w="456551" h="456551">
                <a:moveTo>
                  <a:pt x="0" y="0"/>
                </a:moveTo>
                <a:lnTo>
                  <a:pt x="456552" y="0"/>
                </a:lnTo>
                <a:lnTo>
                  <a:pt x="456552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58809" y="414802"/>
            <a:ext cx="613898" cy="1227795"/>
          </a:xfrm>
          <a:custGeom>
            <a:avLst/>
            <a:gdLst/>
            <a:ahLst/>
            <a:cxnLst/>
            <a:rect l="l" t="t" r="r" b="b"/>
            <a:pathLst>
              <a:path w="613898" h="1227795">
                <a:moveTo>
                  <a:pt x="0" y="0"/>
                </a:moveTo>
                <a:lnTo>
                  <a:pt x="613898" y="0"/>
                </a:lnTo>
                <a:lnTo>
                  <a:pt x="613898" y="1227796"/>
                </a:lnTo>
                <a:lnTo>
                  <a:pt x="0" y="12277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0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429915" y="8877554"/>
            <a:ext cx="6089255" cy="761492"/>
            <a:chOff x="0" y="0"/>
            <a:chExt cx="8119007" cy="1015323"/>
          </a:xfrm>
        </p:grpSpPr>
        <p:sp>
          <p:nvSpPr>
            <p:cNvPr id="14" name="TextBox 14"/>
            <p:cNvSpPr txBox="1"/>
            <p:nvPr/>
          </p:nvSpPr>
          <p:spPr>
            <a:xfrm>
              <a:off x="6845447" y="-28914"/>
              <a:ext cx="1273560" cy="98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07</a:t>
              </a: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6845447" y="0"/>
              <a:ext cx="0" cy="1015323"/>
            </a:xfrm>
            <a:prstGeom prst="line">
              <a:avLst/>
            </a:prstGeom>
            <a:ln w="127000" cap="flat">
              <a:solidFill>
                <a:srgbClr val="5DA29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136186"/>
              <a:ext cx="633692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3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BUAF 2024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196346" y="2427945"/>
            <a:ext cx="19872428" cy="1420425"/>
            <a:chOff x="0" y="0"/>
            <a:chExt cx="5233891" cy="3741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33891" cy="374104"/>
            </a:xfrm>
            <a:custGeom>
              <a:avLst/>
              <a:gdLst/>
              <a:ahLst/>
              <a:cxnLst/>
              <a:rect l="l" t="t" r="r" b="b"/>
              <a:pathLst>
                <a:path w="5233891" h="374104">
                  <a:moveTo>
                    <a:pt x="0" y="0"/>
                  </a:moveTo>
                  <a:lnTo>
                    <a:pt x="5233891" y="0"/>
                  </a:lnTo>
                  <a:lnTo>
                    <a:pt x="5233891" y="374104"/>
                  </a:lnTo>
                  <a:lnTo>
                    <a:pt x="0" y="374104"/>
                  </a:lnTo>
                  <a:close/>
                </a:path>
              </a:pathLst>
            </a:custGeom>
            <a:solidFill>
              <a:srgbClr val="E7F4F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5233891" cy="4217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4918623" y="-626487"/>
            <a:ext cx="3757459" cy="3960431"/>
          </a:xfrm>
          <a:custGeom>
            <a:avLst/>
            <a:gdLst/>
            <a:ahLst/>
            <a:cxnLst/>
            <a:rect l="l" t="t" r="r" b="b"/>
            <a:pathLst>
              <a:path w="3757459" h="3960431">
                <a:moveTo>
                  <a:pt x="0" y="0"/>
                </a:moveTo>
                <a:lnTo>
                  <a:pt x="3757459" y="0"/>
                </a:lnTo>
                <a:lnTo>
                  <a:pt x="3757459" y="3960431"/>
                </a:lnTo>
                <a:lnTo>
                  <a:pt x="0" y="39604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48866" y="3848370"/>
            <a:ext cx="15590269" cy="4403467"/>
          </a:xfrm>
          <a:custGeom>
            <a:avLst/>
            <a:gdLst/>
            <a:ahLst/>
            <a:cxnLst/>
            <a:rect l="l" t="t" r="r" b="b"/>
            <a:pathLst>
              <a:path w="15590269" h="4403467">
                <a:moveTo>
                  <a:pt x="0" y="0"/>
                </a:moveTo>
                <a:lnTo>
                  <a:pt x="15590268" y="0"/>
                </a:lnTo>
                <a:lnTo>
                  <a:pt x="15590268" y="4403467"/>
                </a:lnTo>
                <a:lnTo>
                  <a:pt x="0" y="44034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4837050" y="1449032"/>
            <a:ext cx="8613900" cy="98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5"/>
              </a:lnSpc>
              <a:spcBef>
                <a:spcPct val="0"/>
              </a:spcBef>
            </a:pPr>
            <a:r>
              <a:rPr lang="en-US" sz="578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Pengolahan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61770" y="622010"/>
            <a:ext cx="3828649" cy="90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8"/>
              </a:lnSpc>
            </a:pPr>
            <a:r>
              <a:rPr lang="en-US" sz="2613" b="1">
                <a:solidFill>
                  <a:srgbClr val="000000">
                    <a:alpha val="60000"/>
                  </a:srgbClr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Universitas Islam Negeri Antasari </a:t>
            </a:r>
          </a:p>
        </p:txBody>
      </p:sp>
      <p:sp>
        <p:nvSpPr>
          <p:cNvPr id="24" name="Freeform 24"/>
          <p:cNvSpPr/>
          <p:nvPr/>
        </p:nvSpPr>
        <p:spPr>
          <a:xfrm>
            <a:off x="5844742" y="2556884"/>
            <a:ext cx="6598517" cy="1176076"/>
          </a:xfrm>
          <a:custGeom>
            <a:avLst/>
            <a:gdLst/>
            <a:ahLst/>
            <a:cxnLst/>
            <a:rect l="l" t="t" r="r" b="b"/>
            <a:pathLst>
              <a:path w="6598517" h="1176076">
                <a:moveTo>
                  <a:pt x="0" y="0"/>
                </a:moveTo>
                <a:lnTo>
                  <a:pt x="6598516" y="0"/>
                </a:lnTo>
                <a:lnTo>
                  <a:pt x="6598516" y="1176077"/>
                </a:lnTo>
                <a:lnTo>
                  <a:pt x="0" y="117607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20719" y="8703134"/>
            <a:ext cx="2312289" cy="2312289"/>
          </a:xfrm>
          <a:custGeom>
            <a:avLst/>
            <a:gdLst/>
            <a:ahLst/>
            <a:cxnLst/>
            <a:rect l="l" t="t" r="r" b="b"/>
            <a:pathLst>
              <a:path w="2312289" h="2312289">
                <a:moveTo>
                  <a:pt x="0" y="0"/>
                </a:moveTo>
                <a:lnTo>
                  <a:pt x="2312289" y="0"/>
                </a:lnTo>
                <a:lnTo>
                  <a:pt x="2312289" y="2312289"/>
                </a:lnTo>
                <a:lnTo>
                  <a:pt x="0" y="23122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474542" y="106783"/>
            <a:ext cx="1089258" cy="1089258"/>
          </a:xfrm>
          <a:custGeom>
            <a:avLst/>
            <a:gdLst/>
            <a:ahLst/>
            <a:cxnLst/>
            <a:rect l="l" t="t" r="r" b="b"/>
            <a:pathLst>
              <a:path w="1089258" h="1089258">
                <a:moveTo>
                  <a:pt x="0" y="0"/>
                </a:moveTo>
                <a:lnTo>
                  <a:pt x="1089258" y="0"/>
                </a:lnTo>
                <a:lnTo>
                  <a:pt x="1089258" y="1089257"/>
                </a:lnTo>
                <a:lnTo>
                  <a:pt x="0" y="10892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40901" y="6314379"/>
            <a:ext cx="456551" cy="456551"/>
          </a:xfrm>
          <a:custGeom>
            <a:avLst/>
            <a:gdLst/>
            <a:ahLst/>
            <a:cxnLst/>
            <a:rect l="l" t="t" r="r" b="b"/>
            <a:pathLst>
              <a:path w="456551" h="456551">
                <a:moveTo>
                  <a:pt x="0" y="0"/>
                </a:moveTo>
                <a:lnTo>
                  <a:pt x="456551" y="0"/>
                </a:lnTo>
                <a:lnTo>
                  <a:pt x="456551" y="456551"/>
                </a:lnTo>
                <a:lnTo>
                  <a:pt x="0" y="4565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0719" y="414802"/>
            <a:ext cx="613898" cy="1227795"/>
          </a:xfrm>
          <a:custGeom>
            <a:avLst/>
            <a:gdLst/>
            <a:ahLst/>
            <a:cxnLst/>
            <a:rect l="l" t="t" r="r" b="b"/>
            <a:pathLst>
              <a:path w="613898" h="1227795">
                <a:moveTo>
                  <a:pt x="0" y="0"/>
                </a:moveTo>
                <a:lnTo>
                  <a:pt x="613897" y="0"/>
                </a:lnTo>
                <a:lnTo>
                  <a:pt x="613897" y="1227796"/>
                </a:lnTo>
                <a:lnTo>
                  <a:pt x="0" y="1227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1429915" y="8877554"/>
            <a:ext cx="6089255" cy="761492"/>
            <a:chOff x="0" y="0"/>
            <a:chExt cx="8119007" cy="1015323"/>
          </a:xfrm>
        </p:grpSpPr>
        <p:sp>
          <p:nvSpPr>
            <p:cNvPr id="13" name="TextBox 13"/>
            <p:cNvSpPr txBox="1"/>
            <p:nvPr/>
          </p:nvSpPr>
          <p:spPr>
            <a:xfrm>
              <a:off x="6845447" y="-28914"/>
              <a:ext cx="1273560" cy="987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299"/>
                </a:lnSpc>
              </a:pPr>
              <a:r>
                <a:rPr lang="en-US" sz="4499" b="1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08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6845447" y="0"/>
              <a:ext cx="0" cy="1015323"/>
            </a:xfrm>
            <a:prstGeom prst="line">
              <a:avLst/>
            </a:prstGeom>
            <a:ln w="127000" cap="flat">
              <a:solidFill>
                <a:srgbClr val="5DA295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136186"/>
              <a:ext cx="633692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 b="1" spc="300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BUAF 2024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4211835"/>
            <a:ext cx="16249413" cy="3995999"/>
          </a:xfrm>
          <a:custGeom>
            <a:avLst/>
            <a:gdLst/>
            <a:ahLst/>
            <a:cxnLst/>
            <a:rect l="l" t="t" r="r" b="b"/>
            <a:pathLst>
              <a:path w="16249413" h="3995999">
                <a:moveTo>
                  <a:pt x="0" y="0"/>
                </a:moveTo>
                <a:lnTo>
                  <a:pt x="16249413" y="0"/>
                </a:lnTo>
                <a:lnTo>
                  <a:pt x="16249413" y="3995999"/>
                </a:lnTo>
                <a:lnTo>
                  <a:pt x="0" y="39959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37050" y="1379274"/>
            <a:ext cx="8613900" cy="98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5"/>
              </a:lnSpc>
              <a:spcBef>
                <a:spcPct val="0"/>
              </a:spcBef>
            </a:pPr>
            <a:r>
              <a:rPr lang="en-US" sz="578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Pengolahan Data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23679" y="622010"/>
            <a:ext cx="3828649" cy="905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58"/>
              </a:lnSpc>
            </a:pPr>
            <a:r>
              <a:rPr lang="en-US" sz="2613" b="1">
                <a:solidFill>
                  <a:srgbClr val="000000">
                    <a:alpha val="60000"/>
                  </a:srgbClr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Universitas Islam Negeri Antasari 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792214" y="2575259"/>
            <a:ext cx="19872428" cy="1636577"/>
            <a:chOff x="0" y="0"/>
            <a:chExt cx="5233891" cy="4310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233891" cy="431033"/>
            </a:xfrm>
            <a:custGeom>
              <a:avLst/>
              <a:gdLst/>
              <a:ahLst/>
              <a:cxnLst/>
              <a:rect l="l" t="t" r="r" b="b"/>
              <a:pathLst>
                <a:path w="5233891" h="431033">
                  <a:moveTo>
                    <a:pt x="0" y="0"/>
                  </a:moveTo>
                  <a:lnTo>
                    <a:pt x="5233891" y="0"/>
                  </a:lnTo>
                  <a:lnTo>
                    <a:pt x="5233891" y="431033"/>
                  </a:lnTo>
                  <a:lnTo>
                    <a:pt x="0" y="431033"/>
                  </a:lnTo>
                  <a:close/>
                </a:path>
              </a:pathLst>
            </a:custGeom>
            <a:solidFill>
              <a:srgbClr val="E7F4F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5233891" cy="4786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12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flipV="1">
            <a:off x="14608269" y="-77190"/>
            <a:ext cx="4471945" cy="3622276"/>
          </a:xfrm>
          <a:custGeom>
            <a:avLst/>
            <a:gdLst/>
            <a:ahLst/>
            <a:cxnLst/>
            <a:rect l="l" t="t" r="r" b="b"/>
            <a:pathLst>
              <a:path w="4471945" h="3622276">
                <a:moveTo>
                  <a:pt x="0" y="3622275"/>
                </a:moveTo>
                <a:lnTo>
                  <a:pt x="4471945" y="3622275"/>
                </a:lnTo>
                <a:lnTo>
                  <a:pt x="4471945" y="0"/>
                </a:lnTo>
                <a:lnTo>
                  <a:pt x="0" y="0"/>
                </a:lnTo>
                <a:lnTo>
                  <a:pt x="0" y="3622275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111068" y="2575259"/>
            <a:ext cx="6084677" cy="1636577"/>
          </a:xfrm>
          <a:custGeom>
            <a:avLst/>
            <a:gdLst/>
            <a:ahLst/>
            <a:cxnLst/>
            <a:rect l="l" t="t" r="r" b="b"/>
            <a:pathLst>
              <a:path w="6084677" h="1636577">
                <a:moveTo>
                  <a:pt x="0" y="0"/>
                </a:moveTo>
                <a:lnTo>
                  <a:pt x="6084677" y="0"/>
                </a:lnTo>
                <a:lnTo>
                  <a:pt x="6084677" y="1636576"/>
                </a:lnTo>
                <a:lnTo>
                  <a:pt x="0" y="163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0757"/>
            </a:stretch>
          </a:blipFill>
        </p:spPr>
      </p:sp>
      <p:sp>
        <p:nvSpPr>
          <p:cNvPr id="24" name="Freeform 24"/>
          <p:cNvSpPr/>
          <p:nvPr/>
        </p:nvSpPr>
        <p:spPr>
          <a:xfrm rot="-5277291" flipH="1" flipV="1">
            <a:off x="194365" y="9048202"/>
            <a:ext cx="789087" cy="789087"/>
          </a:xfrm>
          <a:custGeom>
            <a:avLst/>
            <a:gdLst/>
            <a:ahLst/>
            <a:cxnLst/>
            <a:rect l="l" t="t" r="r" b="b"/>
            <a:pathLst>
              <a:path w="789087" h="789087">
                <a:moveTo>
                  <a:pt x="789087" y="789087"/>
                </a:moveTo>
                <a:lnTo>
                  <a:pt x="0" y="789087"/>
                </a:lnTo>
                <a:lnTo>
                  <a:pt x="0" y="0"/>
                </a:lnTo>
                <a:lnTo>
                  <a:pt x="789087" y="0"/>
                </a:lnTo>
                <a:lnTo>
                  <a:pt x="789087" y="78908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277291" flipH="1" flipV="1">
            <a:off x="1073948" y="8252019"/>
            <a:ext cx="789087" cy="789087"/>
          </a:xfrm>
          <a:custGeom>
            <a:avLst/>
            <a:gdLst/>
            <a:ahLst/>
            <a:cxnLst/>
            <a:rect l="l" t="t" r="r" b="b"/>
            <a:pathLst>
              <a:path w="789087" h="789087">
                <a:moveTo>
                  <a:pt x="789087" y="789086"/>
                </a:moveTo>
                <a:lnTo>
                  <a:pt x="0" y="789086"/>
                </a:lnTo>
                <a:lnTo>
                  <a:pt x="0" y="0"/>
                </a:lnTo>
                <a:lnTo>
                  <a:pt x="789087" y="0"/>
                </a:lnTo>
                <a:lnTo>
                  <a:pt x="789087" y="78908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54121" y="7724899"/>
            <a:ext cx="3304243" cy="3304243"/>
          </a:xfrm>
          <a:custGeom>
            <a:avLst/>
            <a:gdLst/>
            <a:ahLst/>
            <a:cxnLst/>
            <a:rect l="l" t="t" r="r" b="b"/>
            <a:pathLst>
              <a:path w="3304243" h="3304243">
                <a:moveTo>
                  <a:pt x="0" y="0"/>
                </a:moveTo>
                <a:lnTo>
                  <a:pt x="3304243" y="0"/>
                </a:lnTo>
                <a:lnTo>
                  <a:pt x="3304243" y="3304243"/>
                </a:lnTo>
                <a:lnTo>
                  <a:pt x="0" y="33042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5049" y="8596862"/>
            <a:ext cx="3380275" cy="3380275"/>
          </a:xfrm>
          <a:custGeom>
            <a:avLst/>
            <a:gdLst/>
            <a:ahLst/>
            <a:cxnLst/>
            <a:rect l="l" t="t" r="r" b="b"/>
            <a:pathLst>
              <a:path w="3380275" h="3380275">
                <a:moveTo>
                  <a:pt x="0" y="0"/>
                </a:moveTo>
                <a:lnTo>
                  <a:pt x="3380275" y="0"/>
                </a:lnTo>
                <a:lnTo>
                  <a:pt x="3380275" y="3380276"/>
                </a:lnTo>
                <a:lnTo>
                  <a:pt x="0" y="3380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10073435"/>
            <a:ext cx="18288000" cy="213565"/>
            <a:chOff x="0" y="0"/>
            <a:chExt cx="4816593" cy="5624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5DA29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flipV="1">
            <a:off x="14380637" y="-611753"/>
            <a:ext cx="4271475" cy="3459895"/>
          </a:xfrm>
          <a:custGeom>
            <a:avLst/>
            <a:gdLst/>
            <a:ahLst/>
            <a:cxnLst/>
            <a:rect l="l" t="t" r="r" b="b"/>
            <a:pathLst>
              <a:path w="4271475" h="3459895">
                <a:moveTo>
                  <a:pt x="0" y="3459895"/>
                </a:moveTo>
                <a:lnTo>
                  <a:pt x="4271475" y="3459895"/>
                </a:lnTo>
                <a:lnTo>
                  <a:pt x="4271475" y="0"/>
                </a:lnTo>
                <a:lnTo>
                  <a:pt x="0" y="0"/>
                </a:lnTo>
                <a:lnTo>
                  <a:pt x="0" y="3459895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0"/>
            <a:ext cx="18288000" cy="213565"/>
            <a:chOff x="0" y="0"/>
            <a:chExt cx="4816593" cy="5624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56248"/>
            </a:xfrm>
            <a:custGeom>
              <a:avLst/>
              <a:gdLst/>
              <a:ahLst/>
              <a:cxnLst/>
              <a:rect l="l" t="t" r="r" b="b"/>
              <a:pathLst>
                <a:path w="4816592" h="56248">
                  <a:moveTo>
                    <a:pt x="0" y="0"/>
                  </a:moveTo>
                  <a:lnTo>
                    <a:pt x="4816592" y="0"/>
                  </a:lnTo>
                  <a:lnTo>
                    <a:pt x="4816592" y="56248"/>
                  </a:lnTo>
                  <a:lnTo>
                    <a:pt x="0" y="56248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816593" cy="943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6564000" y="8834437"/>
            <a:ext cx="955170" cy="76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299"/>
              </a:lnSpc>
            </a:pPr>
            <a:r>
              <a:rPr lang="en-US" sz="4499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09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564000" y="8877554"/>
            <a:ext cx="0" cy="761492"/>
          </a:xfrm>
          <a:prstGeom prst="line">
            <a:avLst/>
          </a:prstGeom>
          <a:ln w="95250" cap="flat">
            <a:solidFill>
              <a:srgbClr val="5DA29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13577312" y="254988"/>
            <a:ext cx="1572329" cy="1006706"/>
            <a:chOff x="0" y="0"/>
            <a:chExt cx="1110791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10791" cy="711200"/>
            </a:xfrm>
            <a:custGeom>
              <a:avLst/>
              <a:gdLst/>
              <a:ahLst/>
              <a:cxnLst/>
              <a:rect l="l" t="t" r="r" b="b"/>
              <a:pathLst>
                <a:path w="1110791" h="711200">
                  <a:moveTo>
                    <a:pt x="555396" y="0"/>
                  </a:moveTo>
                  <a:lnTo>
                    <a:pt x="1110791" y="711200"/>
                  </a:lnTo>
                  <a:lnTo>
                    <a:pt x="0" y="711200"/>
                  </a:lnTo>
                  <a:lnTo>
                    <a:pt x="555396" y="0"/>
                  </a:lnTo>
                  <a:close/>
                </a:path>
              </a:pathLst>
            </a:custGeom>
            <a:solidFill>
              <a:srgbClr val="BFDDD2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73561" y="292100"/>
              <a:ext cx="763669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710688" y="1599004"/>
            <a:ext cx="8866624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Temuan Utama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98451" y="475993"/>
            <a:ext cx="4731610" cy="1227795"/>
            <a:chOff x="0" y="0"/>
            <a:chExt cx="6308813" cy="16370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8530" cy="1637060"/>
            </a:xfrm>
            <a:custGeom>
              <a:avLst/>
              <a:gdLst/>
              <a:ahLst/>
              <a:cxnLst/>
              <a:rect l="l" t="t" r="r" b="b"/>
              <a:pathLst>
                <a:path w="818530" h="1637060">
                  <a:moveTo>
                    <a:pt x="0" y="0"/>
                  </a:moveTo>
                  <a:lnTo>
                    <a:pt x="818530" y="0"/>
                  </a:lnTo>
                  <a:lnTo>
                    <a:pt x="818530" y="1637060"/>
                  </a:lnTo>
                  <a:lnTo>
                    <a:pt x="0" y="163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0000"/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203947" y="295326"/>
              <a:ext cx="5104866" cy="1187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58"/>
                </a:lnSpc>
              </a:pPr>
              <a:r>
                <a:rPr lang="en-US" sz="2613" b="1">
                  <a:solidFill>
                    <a:srgbClr val="000000">
                      <a:alpha val="60000"/>
                    </a:srgbClr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Universitas Islam Negeri Antasari 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1121288" y="3384114"/>
            <a:ext cx="6148072" cy="4080715"/>
          </a:xfrm>
          <a:custGeom>
            <a:avLst/>
            <a:gdLst/>
            <a:ahLst/>
            <a:cxnLst/>
            <a:rect l="l" t="t" r="r" b="b"/>
            <a:pathLst>
              <a:path w="6148072" h="4080715">
                <a:moveTo>
                  <a:pt x="0" y="0"/>
                </a:moveTo>
                <a:lnTo>
                  <a:pt x="6148072" y="0"/>
                </a:lnTo>
                <a:lnTo>
                  <a:pt x="6148072" y="4080715"/>
                </a:lnTo>
                <a:lnTo>
                  <a:pt x="0" y="40807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7564652" y="6201005"/>
            <a:ext cx="4427933" cy="1005580"/>
          </a:xfrm>
          <a:custGeom>
            <a:avLst/>
            <a:gdLst/>
            <a:ahLst/>
            <a:cxnLst/>
            <a:rect l="l" t="t" r="r" b="b"/>
            <a:pathLst>
              <a:path w="4427933" h="1005580">
                <a:moveTo>
                  <a:pt x="0" y="0"/>
                </a:moveTo>
                <a:lnTo>
                  <a:pt x="4427933" y="0"/>
                </a:lnTo>
                <a:lnTo>
                  <a:pt x="4427933" y="1005580"/>
                </a:lnTo>
                <a:lnTo>
                  <a:pt x="0" y="1005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1429915" y="8963025"/>
            <a:ext cx="475269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b="1" spc="3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BUAF 2024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69360" y="3633065"/>
            <a:ext cx="10482962" cy="2091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Penelitian menemukan </a:t>
            </a:r>
            <a:r>
              <a:rPr lang="en-US" sz="24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korelasi positif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antara peningkatan efisiensi biaya operasional dengan jumlah mahasiswa dan dosen, meskipun biaya tahunan tetap konstan.</a:t>
            </a:r>
          </a:p>
          <a:p>
            <a:pPr marL="518160" lvl="1" indent="-259080" algn="l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Hybrid cloud meningkatkan efisiensi biaya operasional lebih dari </a:t>
            </a:r>
            <a:r>
              <a:rPr lang="en-US" sz="24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10% per tahun</a:t>
            </a:r>
            <a:r>
              <a:rPr lang="en-US" sz="24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dibandingkan infrastruktur on-premises dan public cloud.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309</Words>
  <Application>Microsoft Office PowerPoint</Application>
  <PresentationFormat>Custom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Cormorant Garamond Bold Italics</vt:lpstr>
      <vt:lpstr>Arial</vt:lpstr>
      <vt:lpstr>Glacial Indifference</vt:lpstr>
      <vt:lpstr>Calibri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</dc:title>
  <dc:creator>M Kaspul Anwar</dc:creator>
  <cp:lastModifiedBy>M Kaspul Anwar</cp:lastModifiedBy>
  <cp:revision>3</cp:revision>
  <dcterms:created xsi:type="dcterms:W3CDTF">2006-08-16T00:00:00Z</dcterms:created>
  <dcterms:modified xsi:type="dcterms:W3CDTF">2024-09-11T03:54:33Z</dcterms:modified>
  <dc:identifier>DAGNy2wLjUs</dc:identifier>
</cp:coreProperties>
</file>